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1" r:id="rId2"/>
    <p:sldId id="609" r:id="rId3"/>
    <p:sldId id="7703" r:id="rId4"/>
    <p:sldId id="7714" r:id="rId5"/>
    <p:sldId id="645" r:id="rId6"/>
    <p:sldId id="7704" r:id="rId7"/>
    <p:sldId id="7705" r:id="rId8"/>
    <p:sldId id="7706" r:id="rId9"/>
    <p:sldId id="7707" r:id="rId10"/>
    <p:sldId id="7708" r:id="rId11"/>
    <p:sldId id="7709" r:id="rId12"/>
    <p:sldId id="7710" r:id="rId13"/>
    <p:sldId id="7711" r:id="rId14"/>
    <p:sldId id="7712" r:id="rId15"/>
    <p:sldId id="7713" r:id="rId16"/>
    <p:sldId id="647" r:id="rId17"/>
    <p:sldId id="7728" r:id="rId18"/>
    <p:sldId id="7716" r:id="rId19"/>
    <p:sldId id="7718" r:id="rId20"/>
    <p:sldId id="7729" r:id="rId21"/>
    <p:sldId id="7719" r:id="rId22"/>
    <p:sldId id="7721" r:id="rId23"/>
    <p:sldId id="7722" r:id="rId24"/>
    <p:sldId id="7731" r:id="rId25"/>
    <p:sldId id="7730" r:id="rId26"/>
    <p:sldId id="7733" r:id="rId27"/>
    <p:sldId id="7723" r:id="rId28"/>
    <p:sldId id="7724" r:id="rId29"/>
    <p:sldId id="7732" r:id="rId30"/>
    <p:sldId id="7725" r:id="rId31"/>
    <p:sldId id="7726" r:id="rId32"/>
    <p:sldId id="7697" r:id="rId33"/>
    <p:sldId id="273" r:id="rId34"/>
    <p:sldId id="7727" r:id="rId35"/>
    <p:sldId id="7736" r:id="rId36"/>
    <p:sldId id="7734" r:id="rId37"/>
    <p:sldId id="7735" r:id="rId38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2"/>
    <p:restoredTop sz="94685"/>
  </p:normalViewPr>
  <p:slideViewPr>
    <p:cSldViewPr snapToGrid="0">
      <p:cViewPr varScale="1">
        <p:scale>
          <a:sx n="134" d="100"/>
          <a:sy n="134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BC09-13B9-4EC2-A4F3-F8A14766D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48D70-A765-37C5-90E3-8451B2AC5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EDBC1-BAF6-F8F4-CA3D-B4C58AA7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811-D450-CAC3-1BC3-54B6E33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2AF3E-CA4C-786B-6B73-B5A920C1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047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F698-27F3-43FA-28C7-E4C53FDE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BF489-029E-5071-1F59-FEA6A2C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3E84-E6E4-5F8A-4E94-FB2BD16C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4AA0-37C5-781C-D6B4-B1EEA5D7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FB4A-37E9-DD7B-62D7-E3AA60FB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509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32EFB-831E-3D03-5DEA-D18A62A64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040E7-AB2C-8BCF-C2BE-9E5F2AF70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B3DE-54D0-45AE-BA57-2B5C3F56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A5F3-E545-D9AE-4341-888B71E2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82A83-0BF0-44B1-9257-39D4D220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2713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7828E9-05E8-B64F-8F6F-44695C39DB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" y="483431"/>
            <a:ext cx="2793241" cy="104338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DFB0473-E01D-C64A-A712-803428BB241D}"/>
              </a:ext>
            </a:extLst>
          </p:cNvPr>
          <p:cNvCxnSpPr/>
          <p:nvPr userDrawn="1"/>
        </p:nvCxnSpPr>
        <p:spPr>
          <a:xfrm>
            <a:off x="742666" y="2852382"/>
            <a:ext cx="976953" cy="0"/>
          </a:xfrm>
          <a:prstGeom prst="line">
            <a:avLst/>
          </a:prstGeom>
          <a:ln w="50800">
            <a:gradFill>
              <a:gsLst>
                <a:gs pos="35002">
                  <a:schemeClr val="accent2"/>
                </a:gs>
                <a:gs pos="0">
                  <a:schemeClr val="accent1"/>
                </a:gs>
                <a:gs pos="67000">
                  <a:schemeClr val="accent3"/>
                </a:gs>
                <a:gs pos="83000">
                  <a:schemeClr val="accent4"/>
                </a:gs>
                <a:gs pos="100000">
                  <a:schemeClr val="accent5"/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9F85B710-F3D0-3149-8F8C-4964AA82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172487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s-ES_tradnl" sz="3500" b="1" i="0" kern="1200" dirty="0">
                <a:solidFill>
                  <a:schemeClr val="accent3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18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5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  <a:alpha val="60000"/>
            </a:schemeClr>
          </a:solidFill>
        </p:spPr>
        <p:txBody>
          <a:bodyPr>
            <a:normAutofit/>
          </a:bodyPr>
          <a:lstStyle>
            <a:lvl1pPr>
              <a:defRPr sz="1333" b="0" i="0">
                <a:latin typeface="Muli ExtraLight" panose="02000303000000000000" pitchFamily="2" charset="77"/>
              </a:defRPr>
            </a:lvl1pPr>
          </a:lstStyle>
          <a:p>
            <a:endParaRPr lang="en-GB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F504658-A186-DA46-91AC-CD7DCA491A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2" y="984250"/>
            <a:ext cx="4965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8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A3FD749F-C720-214A-A969-21674FCD9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89" t="95" r="1389"/>
          <a:stretch>
            <a:fillRect/>
          </a:stretch>
        </p:blipFill>
        <p:spPr>
          <a:xfrm>
            <a:off x="0" y="-854690"/>
            <a:ext cx="1466850" cy="785391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74D80-D7FF-48B2-9E7F-3F68F4E5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972"/>
            <a:ext cx="9191625" cy="602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500" b="0" i="0">
                <a:latin typeface="Bik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B45C973A-DA1A-0C47-8A82-9AC5C1945B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E824C9A-610B-284F-B52D-CDC2C8EA03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401"/>
          <a:stretch>
            <a:fillRect/>
          </a:stretch>
        </p:blipFill>
        <p:spPr>
          <a:xfrm>
            <a:off x="552450" y="138908"/>
            <a:ext cx="141233" cy="122690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E35EDF2-5A9E-8848-9A89-D12B95663D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2865" r="50861"/>
          <a:stretch>
            <a:fillRect/>
          </a:stretch>
        </p:blipFill>
        <p:spPr>
          <a:xfrm>
            <a:off x="12022359" y="-87682"/>
            <a:ext cx="227685" cy="69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3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E2C57-28AE-9949-974A-05D75B1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3500" b="0" i="0">
                <a:latin typeface="Biko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_tradnl"/>
          </a:p>
        </p:txBody>
      </p:sp>
      <p:pic>
        <p:nvPicPr>
          <p:cNvPr id="3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63E285E-DD5A-4353-BD84-DE8B526223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70CE35-E948-481A-ACD4-0C7DAD602C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695592"/>
            <a:ext cx="8049803" cy="9144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96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13E2-E609-231A-D4EC-022ABC5D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804C-24AD-2698-308B-10FE943F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BB2C-4748-F8C5-7C8D-92B27BDC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861AA-74E2-138C-1F4C-1D442C47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4773-E6E3-4AF0-B38F-8DDF24D5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3448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219A-4F2D-652E-BF44-4F880EBB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49490-A2DE-3413-5336-12EA3E676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154FA-3134-A015-6BCD-51DF9614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1A48-D28E-0C25-5348-87906E84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7B2E6-BE96-829A-BC50-AB9140FA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93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12AB-E263-F58C-77F6-434766D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09EA-5A0B-168E-EE78-0FBA8135B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83D24-957C-0F26-60DF-2159E5032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4EA1-925F-B85D-FFEA-9DDB48D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3AFA-AD2B-02E3-7718-4240F2FE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67831-5400-C182-CB19-9A7D1566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5285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F927-B4DA-AA0A-8206-83034267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FC79F-B4E0-B4E6-9B1F-AB4CA7F6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C4B4C-C016-B6AB-6FC1-306179050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0298-E5C1-6297-9BDC-D04C27981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AE4F-32A0-01B1-15FD-D8E72C4D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B2A4D-EAEF-4EDA-D3B9-1F9175E5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14506-84BA-125A-15D5-D16A11BA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8BD54-D807-1D8B-92D2-ACB26B46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25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8FE5-A09F-DF04-7CE5-4BCA696E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7EC64-AC56-6EB4-958B-D9343F51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5BD13-43DF-128B-BED8-0D9D7335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C233-346B-B22A-108C-6E16F5AD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7167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E3652-8736-5468-523B-4535289B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EB1D1-03EF-39FD-7644-433A6800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B8C7-C03F-00A4-070E-DD6F82F2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8709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342-E3B3-77B4-3E7D-FC37169A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8842-5403-8024-3965-596EFB6D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9341-84B3-A80A-6E2F-6481CCFD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F99E4-9000-0821-B67D-D48CE0B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C333F-E9EA-1ACD-CFC4-4736DC8C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772A-0BE1-7C2E-3B01-EA2D6C2D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5542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0ED6-F401-3218-2634-38C56866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17B1D-9A04-8733-94FC-0164E3C26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32744-FC91-EE74-FEB0-D7CCEB214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E6840-217A-B214-3553-E597A879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E9C8-446C-FF2F-FB66-1CBC8348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9DCCB-AF31-BFC4-2304-47C63325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3225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B90D7-A30F-E471-1307-8C387BFB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C7B-9D94-080D-2CF2-44C2D8C1B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52DC-01B3-E835-1CDA-27B115BC0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54E0-B77A-8847-A9AC-F52195A9209A}" type="datetimeFigureOut">
              <a:rPr lang="en-ES" smtClean="0"/>
              <a:t>13/10/23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4E0B-F767-14AD-75EB-FCDAED74B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F6D2-8BCE-9D55-340E-3870003C7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4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ocumentation/visionos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2AD6C-176D-1542-942F-D4DD3990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8" y="2002616"/>
            <a:ext cx="10515600" cy="757130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/>
              <a:t>visionOS</a:t>
            </a:r>
            <a:endParaRPr lang="es-ES_tradnl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BFE9A40-2301-6644-ACA9-A39F89969EFF}"/>
              </a:ext>
            </a:extLst>
          </p:cNvPr>
          <p:cNvSpPr txBox="1"/>
          <p:nvPr/>
        </p:nvSpPr>
        <p:spPr>
          <a:xfrm>
            <a:off x="729018" y="2967335"/>
            <a:ext cx="61357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spc="600" dirty="0">
                <a:solidFill>
                  <a:prstClr val="white">
                    <a:lumMod val="50000"/>
                  </a:prstClr>
                </a:solidFill>
                <a:latin typeface="Biko" charset="0"/>
              </a:rPr>
              <a:t>Javier Laguna</a:t>
            </a:r>
            <a:endParaRPr lang="en-US" sz="2400" spc="600" dirty="0">
              <a:solidFill>
                <a:prstClr val="white">
                  <a:lumMod val="50000"/>
                </a:prstClr>
              </a:solidFill>
              <a:latin typeface="Bik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1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5. Hay que evitar los textos en 3D porque son difíciles de leer desde algúnos ángulos.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0F1D-B362-CFC0-FB3F-864FCA63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2751502"/>
            <a:ext cx="6544310" cy="36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7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6. Mantener la app siempre en una ventana a no ser que tener más ventanas ayuden al usuario.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4F3A0-C213-0C02-A6AE-858BFDBA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644" y="2834544"/>
            <a:ext cx="6537960" cy="35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7. Colocar el contenido en relación a la cabeza y la mirada del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8067-F361-73A3-1FCC-6178D3D1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07" y="2794000"/>
            <a:ext cx="6569985" cy="37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4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8. Fijar el contenido al espacio y no a la visión del usuario porque puede causar desorientación.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9062E-684C-A520-838A-774069CC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55" y="2914079"/>
            <a:ext cx="6511290" cy="34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5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9. Si el usuario se mueve desvanecer el contenido para evitar desorientaciones.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F434-BAA3-D852-BFC2-13CBEB10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87" y="2733414"/>
            <a:ext cx="6964426" cy="37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6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10. En los espacios inmersivos siempre mostrar al usuario como salir.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B1CF6-2B28-0161-24D8-2AA634FC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55" y="2668354"/>
            <a:ext cx="6866890" cy="37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80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1B5FC-0A01-E436-0B00-E621DBDE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24" y="1540319"/>
            <a:ext cx="8815552" cy="49525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87E818-71B0-C048-D762-90326CDD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175"/>
            <a:ext cx="12192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278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8243B-5A00-F286-1740-2A4F2E19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266"/>
            <a:ext cx="6591300" cy="3425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341BD-1A70-A05D-6E50-FFA63CE5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83" y="2066348"/>
            <a:ext cx="3978088" cy="44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7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83FBF-64B4-6C7B-F01C-2E45A0E3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35" y="2305630"/>
            <a:ext cx="5513532" cy="3862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Model3D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0560C-8D37-0AC1-4762-708256DE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03" y="2580895"/>
            <a:ext cx="2741722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9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140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RealityView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C4F79-0B81-A706-FE9C-529D83AD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16" y="1690688"/>
            <a:ext cx="5898573" cy="48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6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DC857A4E-D105-8049-9194-D3A71A55B28C}"/>
              </a:ext>
            </a:extLst>
          </p:cNvPr>
          <p:cNvGrpSpPr/>
          <p:nvPr/>
        </p:nvGrpSpPr>
        <p:grpSpPr>
          <a:xfrm>
            <a:off x="471979" y="4103641"/>
            <a:ext cx="7433688" cy="1848251"/>
            <a:chOff x="2379156" y="2529968"/>
            <a:chExt cx="7433688" cy="1848251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55760F-4FC7-A943-AE4D-088A152A2C24}"/>
                </a:ext>
              </a:extLst>
            </p:cNvPr>
            <p:cNvSpPr txBox="1"/>
            <p:nvPr/>
          </p:nvSpPr>
          <p:spPr>
            <a:xfrm>
              <a:off x="2379156" y="2529968"/>
              <a:ext cx="743368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6000" dirty="0" err="1">
                  <a:solidFill>
                    <a:schemeClr val="bg1"/>
                  </a:solidFill>
                  <a:latin typeface="Biko" panose="020000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Documentación</a:t>
              </a:r>
              <a:endParaRPr lang="en-US" sz="6000" dirty="0">
                <a:solidFill>
                  <a:schemeClr val="bg1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CB91F5BB-BE23-EC4E-B808-BE4E753678D3}"/>
                </a:ext>
              </a:extLst>
            </p:cNvPr>
            <p:cNvSpPr txBox="1"/>
            <p:nvPr/>
          </p:nvSpPr>
          <p:spPr>
            <a:xfrm>
              <a:off x="2379156" y="3670333"/>
              <a:ext cx="557616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spc="600" dirty="0">
                  <a:solidFill>
                    <a:schemeClr val="bg1"/>
                  </a:solidFill>
                  <a:latin typeface="Biko" charset="0"/>
                  <a:hlinkClick r:id="rId2"/>
                </a:rPr>
                <a:t>https://developer.apple.com/documentation/visionos</a:t>
              </a:r>
              <a:endParaRPr lang="en-US" sz="2000" spc="600" dirty="0">
                <a:solidFill>
                  <a:schemeClr val="bg1"/>
                </a:solidFill>
                <a:latin typeface="Biko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B62E3A-F7CC-1E4D-9B42-78017F6EF20D}"/>
                </a:ext>
              </a:extLst>
            </p:cNvPr>
            <p:cNvCxnSpPr>
              <a:cxnSpLocks/>
            </p:cNvCxnSpPr>
            <p:nvPr/>
          </p:nvCxnSpPr>
          <p:spPr>
            <a:xfrm>
              <a:off x="2505996" y="3662465"/>
              <a:ext cx="491824" cy="0"/>
            </a:xfrm>
            <a:prstGeom prst="line">
              <a:avLst/>
            </a:prstGeom>
            <a:noFill/>
            <a:ln w="635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7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1283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.ornament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449DE-43FA-36B6-A9A9-1970C71A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600" y="2119746"/>
            <a:ext cx="6441499" cy="40882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DD6B89D-E9B5-9C24-0ACB-3914758C8A87}"/>
              </a:ext>
            </a:extLst>
          </p:cNvPr>
          <p:cNvSpPr/>
          <p:nvPr/>
        </p:nvSpPr>
        <p:spPr>
          <a:xfrm>
            <a:off x="7512627" y="2213264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EA45FA-48AC-8740-C938-F148EFC335C5}"/>
              </a:ext>
            </a:extLst>
          </p:cNvPr>
          <p:cNvSpPr/>
          <p:nvPr/>
        </p:nvSpPr>
        <p:spPr>
          <a:xfrm>
            <a:off x="4568536" y="5358840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572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1062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TabView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C467A-991B-E38B-E7BE-A81D5DFE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0250"/>
            <a:ext cx="5343525" cy="3878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00B41B-14F6-84B1-029D-1B320D00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81" y="2150250"/>
            <a:ext cx="4247129" cy="38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2736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.</a:t>
            </a:r>
            <a:r>
              <a:rPr lang="en-GB" sz="2000" dirty="0" err="1"/>
              <a:t>glassBackgroundEffect</a:t>
            </a:r>
            <a:r>
              <a:rPr lang="en-GB" sz="20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4960E-7E2E-3087-F06D-2778C653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55" y="2244436"/>
            <a:ext cx="6647089" cy="40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4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B99BE-A30D-83D0-D674-DEE62872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78" y="3238628"/>
            <a:ext cx="2751282" cy="2244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94233-2C83-F866-1542-53B0F2D8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68" y="3238628"/>
            <a:ext cx="2970617" cy="22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5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2166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Button with tooltip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806F4-B8F8-D490-E27C-01DEF0B7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36346"/>
            <a:ext cx="7772400" cy="1149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B97C5-F62A-D7A8-4D7F-6CB8D044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258548"/>
            <a:ext cx="7772400" cy="9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22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812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Picker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432D5-2C24-4604-EA03-B2240787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87" y="2714622"/>
            <a:ext cx="3442411" cy="2944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45277-C793-49C4-C911-87FAA722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4621"/>
            <a:ext cx="4330699" cy="29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5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2199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HOVER EFFECTSSSS</a:t>
            </a:r>
          </a:p>
        </p:txBody>
      </p:sp>
    </p:spTree>
    <p:extLst>
      <p:ext uri="{BB962C8B-B14F-4D97-AF65-F5344CB8AC3E}">
        <p14:creationId xmlns:p14="http://schemas.microsoft.com/office/powerpoint/2010/main" val="779051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2311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.offset(z: </a:t>
            </a:r>
            <a:r>
              <a:rPr lang="en-GB" sz="2000" dirty="0" err="1">
                <a:solidFill>
                  <a:srgbClr val="D0A8FF"/>
                </a:solidFill>
                <a:effectLst/>
                <a:latin typeface="Menlo" panose="020B0609030804020204" pitchFamily="49" charset="0"/>
              </a:rPr>
              <a:t>CGFloat</a:t>
            </a:r>
            <a:r>
              <a:rPr lang="en-GB" sz="2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B602B-D09E-7A36-3618-B4176F56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8" y="2592675"/>
            <a:ext cx="2726911" cy="3268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DCDF5-5479-2E69-62E9-537F4501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17" y="2592675"/>
            <a:ext cx="5193415" cy="32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2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826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.sheet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B225D-E3DE-12E4-20F0-B87E9AD0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6196"/>
            <a:ext cx="5098977" cy="3151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2EE87-65C2-B6E4-6DE1-D878D17F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91" y="2816197"/>
            <a:ext cx="5187909" cy="31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92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1479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TODOOOOO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183B6-288B-3B67-52E0-0AF11F5E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947375"/>
            <a:ext cx="7770366" cy="3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04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127A853-1079-EFF7-475F-A98BC1EE71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127A853-1079-EFF7-475F-A98BC1EE7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4CA9BDF8-EB93-D25E-D02B-4B02647D7D46}"/>
              </a:ext>
            </a:extLst>
          </p:cNvPr>
          <p:cNvSpPr txBox="1">
            <a:spLocks/>
          </p:cNvSpPr>
          <p:nvPr/>
        </p:nvSpPr>
        <p:spPr>
          <a:xfrm>
            <a:off x="4872823" y="30490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ÍNDICE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CBA60-FAC8-FB24-95EA-DFD8BEDDD57D}"/>
              </a:ext>
            </a:extLst>
          </p:cNvPr>
          <p:cNvSpPr/>
          <p:nvPr/>
        </p:nvSpPr>
        <p:spPr>
          <a:xfrm>
            <a:off x="429814" y="2459542"/>
            <a:ext cx="3139126" cy="3139126"/>
          </a:xfrm>
          <a:prstGeom prst="ellipse">
            <a:avLst/>
          </a:prstGeom>
          <a:gradFill>
            <a:gsLst>
              <a:gs pos="0">
                <a:srgbClr val="EF7680"/>
              </a:gs>
              <a:gs pos="100000">
                <a:srgbClr val="F7A68B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46E8421E-EEBF-064F-DA73-905ABDC9A70E}"/>
              </a:ext>
            </a:extLst>
          </p:cNvPr>
          <p:cNvSpPr/>
          <p:nvPr/>
        </p:nvSpPr>
        <p:spPr>
          <a:xfrm>
            <a:off x="2296997" y="1293295"/>
            <a:ext cx="4343285" cy="4343285"/>
          </a:xfrm>
          <a:prstGeom prst="pie">
            <a:avLst>
              <a:gd name="adj1" fmla="val 5426855"/>
              <a:gd name="adj2" fmla="val 16200000"/>
            </a:avLst>
          </a:prstGeom>
          <a:gradFill>
            <a:gsLst>
              <a:gs pos="0">
                <a:srgbClr val="435C7D"/>
              </a:gs>
              <a:gs pos="51000">
                <a:srgbClr val="666B8D"/>
              </a:gs>
              <a:gs pos="100000">
                <a:srgbClr val="8B6D8E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83859E1-E49A-8B8C-0920-7EC2F2719D8F}"/>
              </a:ext>
            </a:extLst>
          </p:cNvPr>
          <p:cNvSpPr/>
          <p:nvPr/>
        </p:nvSpPr>
        <p:spPr>
          <a:xfrm flipH="1" flipV="1">
            <a:off x="1883623" y="4635495"/>
            <a:ext cx="1785257" cy="1477281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D0C01AE-52C1-F770-C118-B0ED272243BA}"/>
              </a:ext>
            </a:extLst>
          </p:cNvPr>
          <p:cNvSpPr txBox="1">
            <a:spLocks/>
          </p:cNvSpPr>
          <p:nvPr/>
        </p:nvSpPr>
        <p:spPr>
          <a:xfrm>
            <a:off x="4872823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144DB3-4858-DBE1-C814-3549190DDCD3}"/>
              </a:ext>
            </a:extLst>
          </p:cNvPr>
          <p:cNvCxnSpPr/>
          <p:nvPr/>
        </p:nvCxnSpPr>
        <p:spPr>
          <a:xfrm>
            <a:off x="4996809" y="1719591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75242CC-3A78-E4E7-72FF-910005F71A97}"/>
              </a:ext>
            </a:extLst>
          </p:cNvPr>
          <p:cNvSpPr txBox="1">
            <a:spLocks/>
          </p:cNvSpPr>
          <p:nvPr/>
        </p:nvSpPr>
        <p:spPr>
          <a:xfrm>
            <a:off x="5647737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Requisítos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542575D-E630-0D84-9912-F6A5597264B9}"/>
              </a:ext>
            </a:extLst>
          </p:cNvPr>
          <p:cNvSpPr txBox="1">
            <a:spLocks/>
          </p:cNvSpPr>
          <p:nvPr/>
        </p:nvSpPr>
        <p:spPr>
          <a:xfrm>
            <a:off x="4872823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0014EE-9F89-3D9A-EFE7-76EDBCE42CA9}"/>
              </a:ext>
            </a:extLst>
          </p:cNvPr>
          <p:cNvCxnSpPr/>
          <p:nvPr/>
        </p:nvCxnSpPr>
        <p:spPr>
          <a:xfrm>
            <a:off x="4996809" y="2661113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CF2026C-656D-85C4-AFD3-E2E83D5E4A9D}"/>
              </a:ext>
            </a:extLst>
          </p:cNvPr>
          <p:cNvSpPr txBox="1">
            <a:spLocks/>
          </p:cNvSpPr>
          <p:nvPr/>
        </p:nvSpPr>
        <p:spPr>
          <a:xfrm>
            <a:off x="5647737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Los 10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principios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básicos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visionOS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46F2B53-B7E5-1FB3-D1BD-B6CC9D1BCA9F}"/>
              </a:ext>
            </a:extLst>
          </p:cNvPr>
          <p:cNvSpPr txBox="1">
            <a:spLocks/>
          </p:cNvSpPr>
          <p:nvPr/>
        </p:nvSpPr>
        <p:spPr>
          <a:xfrm>
            <a:off x="4872823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E99D7-0FE7-01B0-9646-8767A66DF5AB}"/>
              </a:ext>
            </a:extLst>
          </p:cNvPr>
          <p:cNvCxnSpPr/>
          <p:nvPr/>
        </p:nvCxnSpPr>
        <p:spPr>
          <a:xfrm>
            <a:off x="4996809" y="3602635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ítulo 1">
            <a:extLst>
              <a:ext uri="{FF2B5EF4-FFF2-40B4-BE49-F238E27FC236}">
                <a16:creationId xmlns:a16="http://schemas.microsoft.com/office/drawing/2014/main" id="{48A0E82F-8A0C-40A6-793B-74035D5B290F}"/>
              </a:ext>
            </a:extLst>
          </p:cNvPr>
          <p:cNvSpPr txBox="1">
            <a:spLocks/>
          </p:cNvSpPr>
          <p:nvPr/>
        </p:nvSpPr>
        <p:spPr>
          <a:xfrm>
            <a:off x="5647737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Nuevos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componentes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SwiftUI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916B676-F7E9-E563-CAD6-B5E91930D239}"/>
              </a:ext>
            </a:extLst>
          </p:cNvPr>
          <p:cNvSpPr txBox="1">
            <a:spLocks/>
          </p:cNvSpPr>
          <p:nvPr/>
        </p:nvSpPr>
        <p:spPr>
          <a:xfrm>
            <a:off x="4872823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3ABC11-6232-8A1D-A397-78D7DBA422C6}"/>
              </a:ext>
            </a:extLst>
          </p:cNvPr>
          <p:cNvCxnSpPr/>
          <p:nvPr/>
        </p:nvCxnSpPr>
        <p:spPr>
          <a:xfrm>
            <a:off x="4996809" y="4544157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A698A14F-A8FA-8A74-A05A-5152D26EEBA1}"/>
              </a:ext>
            </a:extLst>
          </p:cNvPr>
          <p:cNvSpPr txBox="1">
            <a:spLocks/>
          </p:cNvSpPr>
          <p:nvPr/>
        </p:nvSpPr>
        <p:spPr>
          <a:xfrm>
            <a:off x="5647737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Simulador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3620F3D6-DDD1-4B9C-D76A-AD78702B9B39}"/>
              </a:ext>
            </a:extLst>
          </p:cNvPr>
          <p:cNvSpPr txBox="1">
            <a:spLocks/>
          </p:cNvSpPr>
          <p:nvPr/>
        </p:nvSpPr>
        <p:spPr>
          <a:xfrm>
            <a:off x="4872823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608D7D-4DAA-74DF-62FD-C0E82E401741}"/>
              </a:ext>
            </a:extLst>
          </p:cNvPr>
          <p:cNvCxnSpPr/>
          <p:nvPr/>
        </p:nvCxnSpPr>
        <p:spPr>
          <a:xfrm>
            <a:off x="4996809" y="548567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F830ECAB-D1A8-93BB-C4BA-C9B49ECE2EFF}"/>
              </a:ext>
            </a:extLst>
          </p:cNvPr>
          <p:cNvSpPr txBox="1">
            <a:spLocks/>
          </p:cNvSpPr>
          <p:nvPr/>
        </p:nvSpPr>
        <p:spPr>
          <a:xfrm>
            <a:off x="5647737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Reality Composer Pro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05BEEE3-225E-7123-3E12-5301ADB04F95}"/>
              </a:ext>
            </a:extLst>
          </p:cNvPr>
          <p:cNvSpPr txBox="1">
            <a:spLocks/>
          </p:cNvSpPr>
          <p:nvPr/>
        </p:nvSpPr>
        <p:spPr>
          <a:xfrm>
            <a:off x="10615616" y="6575723"/>
            <a:ext cx="1533525" cy="20313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971A4-624C-2A40-A524-AD4B72194530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17680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pPr marL="0" marR="0" lvl="0" indent="0" algn="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17680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99EB838-20F7-014C-48CE-10611F42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4" y="1293295"/>
            <a:ext cx="2142760" cy="80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C63DA91-3B9D-D160-B9A4-E27DE5308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6011" y="-1548650"/>
            <a:ext cx="3328447" cy="3328447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20AAC158-F6AD-CE55-AF3B-9E48EB2EB82C}"/>
              </a:ext>
            </a:extLst>
          </p:cNvPr>
          <p:cNvSpPr txBox="1">
            <a:spLocks/>
          </p:cNvSpPr>
          <p:nvPr/>
        </p:nvSpPr>
        <p:spPr>
          <a:xfrm>
            <a:off x="4890511" y="5693166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BDBDBD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7432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01626-39E8-85C3-4A58-A3A5D8E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75" y="1314028"/>
            <a:ext cx="6732277" cy="53577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DF94D9-DDBB-8FA3-7017-9B4833137F7C}"/>
              </a:ext>
            </a:extLst>
          </p:cNvPr>
          <p:cNvSpPr/>
          <p:nvPr/>
        </p:nvSpPr>
        <p:spPr>
          <a:xfrm>
            <a:off x="7512627" y="1128425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4072D8-5A68-3892-5C74-65EB8DAD04A5}"/>
              </a:ext>
            </a:extLst>
          </p:cNvPr>
          <p:cNvSpPr/>
          <p:nvPr/>
        </p:nvSpPr>
        <p:spPr>
          <a:xfrm>
            <a:off x="7321835" y="5694988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58083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D354C4-2AAE-C851-09AF-0A089F9EE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7" y="1849789"/>
            <a:ext cx="4646615" cy="4344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F96F6-15AE-78E1-B841-F5C89510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18" y="1849789"/>
            <a:ext cx="5273749" cy="4344553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22F1C8BA-B139-EA1D-423B-86123A768D17}"/>
              </a:ext>
            </a:extLst>
          </p:cNvPr>
          <p:cNvSpPr txBox="1"/>
          <p:nvPr/>
        </p:nvSpPr>
        <p:spPr>
          <a:xfrm>
            <a:off x="426127" y="1171103"/>
            <a:ext cx="544497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2667" dirty="0" err="1">
                <a:solidFill>
                  <a:prstClr val="black">
                    <a:lumMod val="50000"/>
                    <a:lumOff val="50000"/>
                  </a:prstClr>
                </a:solidFill>
                <a:latin typeface="Biko" charset="0"/>
                <a:ea typeface="Biko" charset="0"/>
                <a:cs typeface="Biko" charset="0"/>
              </a:rPr>
              <a:t>Canvas</a:t>
            </a:r>
            <a:endParaRPr lang="es-ES_tradnl" sz="2667" dirty="0">
              <a:solidFill>
                <a:prstClr val="black">
                  <a:lumMod val="50000"/>
                  <a:lumOff val="50000"/>
                </a:prstClr>
              </a:solidFill>
              <a:latin typeface="Biko" charset="0"/>
              <a:ea typeface="Biko" charset="0"/>
              <a:cs typeface="Bik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8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26127" y="1171103"/>
            <a:ext cx="544497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2667" dirty="0">
                <a:solidFill>
                  <a:prstClr val="black">
                    <a:lumMod val="50000"/>
                    <a:lumOff val="50000"/>
                  </a:prstClr>
                </a:solidFill>
                <a:latin typeface="Biko" charset="0"/>
                <a:ea typeface="Biko" charset="0"/>
                <a:cs typeface="Biko" charset="0"/>
              </a:rPr>
              <a:t>Tu gran amigo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3074" name="Picture 2" descr="Todo sobre el Magic Trackpad - Banana Computer">
            <a:extLst>
              <a:ext uri="{FF2B5EF4-FFF2-40B4-BE49-F238E27FC236}">
                <a16:creationId xmlns:a16="http://schemas.microsoft.com/office/drawing/2014/main" id="{4A9DA350-BC07-A77E-C679-79879050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10" y="2149623"/>
            <a:ext cx="5131608" cy="394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29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Reality Composer Pro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AC58B-E77E-6717-1D57-FA216BDD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134183"/>
            <a:ext cx="9191624" cy="55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Reality Composer Pro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42AA7-47DB-9AA9-C96B-D962F612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074058"/>
            <a:ext cx="9191624" cy="55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39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053F5-D494-7064-DE22-6948A41B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19311"/>
            <a:ext cx="7772400" cy="4599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C78A5-4663-0357-856E-06FC98935ABC}"/>
              </a:ext>
            </a:extLst>
          </p:cNvPr>
          <p:cNvSpPr txBox="1"/>
          <p:nvPr/>
        </p:nvSpPr>
        <p:spPr>
          <a:xfrm>
            <a:off x="8353168" y="1433384"/>
            <a:ext cx="384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ystem contienen codigo que actua en </a:t>
            </a:r>
          </a:p>
          <a:p>
            <a:r>
              <a:rPr lang="en-ES" dirty="0"/>
              <a:t>las entidades y componentes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4BB3A-CAD8-CD1D-D327-0ABA24E6073F}"/>
              </a:ext>
            </a:extLst>
          </p:cNvPr>
          <p:cNvSpPr txBox="1"/>
          <p:nvPr/>
        </p:nvSpPr>
        <p:spPr>
          <a:xfrm>
            <a:off x="8654997" y="2866767"/>
            <a:ext cx="276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ES"/>
              <a:t>ara definir el aspecto y comportamiento de los modelos 3d</a:t>
            </a:r>
            <a:endParaRPr lang="en-ES" dirty="0"/>
          </a:p>
        </p:txBody>
      </p:sp>
      <p:pic>
        <p:nvPicPr>
          <p:cNvPr id="1026" name="Picture 2" descr="Entity Component System">
            <a:extLst>
              <a:ext uri="{FF2B5EF4-FFF2-40B4-BE49-F238E27FC236}">
                <a16:creationId xmlns:a16="http://schemas.microsoft.com/office/drawing/2014/main" id="{136AA386-F2D3-15D2-172A-12B8FE0C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056" y="905933"/>
            <a:ext cx="8152496" cy="140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62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 </a:t>
            </a:r>
            <a:r>
              <a:rPr lang="en-US" dirty="0" err="1"/>
              <a:t>formadas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components,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transform, </a:t>
            </a:r>
            <a:r>
              <a:rPr lang="en-US" dirty="0" err="1"/>
              <a:t>pero</a:t>
            </a:r>
            <a:r>
              <a:rPr lang="en-US" dirty="0"/>
              <a:t> no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model, a </a:t>
            </a:r>
            <a:r>
              <a:rPr lang="en-US" dirty="0" err="1"/>
              <a:t>veces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creadas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conjunto de </a:t>
            </a:r>
            <a:r>
              <a:rPr lang="en-US" dirty="0" err="1"/>
              <a:t>entidades</a:t>
            </a:r>
            <a:r>
              <a:rPr lang="en-US" dirty="0"/>
              <a:t> </a:t>
            </a:r>
            <a:r>
              <a:rPr lang="en-US" dirty="0" err="1"/>
              <a:t>hijas</a:t>
            </a:r>
            <a:endParaRPr lang="en-US" dirty="0"/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35C94-8F05-810A-7865-F5F869C1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1461293"/>
            <a:ext cx="6097369" cy="525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CD0577-B26A-0A96-6F5C-17390E14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2" y="2288458"/>
            <a:ext cx="7772400" cy="4262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A017B-B3B3-C258-9E25-F50BA978234E}"/>
              </a:ext>
            </a:extLst>
          </p:cNvPr>
          <p:cNvSpPr txBox="1"/>
          <p:nvPr/>
        </p:nvSpPr>
        <p:spPr>
          <a:xfrm>
            <a:off x="10496550" y="4419600"/>
            <a:ext cx="77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1 unidad = 1m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34AAC-DBC2-2BED-45F2-059CF9DAD57E}"/>
              </a:ext>
            </a:extLst>
          </p:cNvPr>
          <p:cNvSpPr txBox="1"/>
          <p:nvPr/>
        </p:nvSpPr>
        <p:spPr>
          <a:xfrm>
            <a:off x="8978145" y="1206784"/>
            <a:ext cx="2616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r>
              <a:rPr lang="en-ES" dirty="0"/>
              <a:t>esture input -&gt; collision</a:t>
            </a:r>
          </a:p>
          <a:p>
            <a:r>
              <a:rPr lang="en-ES" dirty="0"/>
              <a:t> and input target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FA023-F6FC-61C0-FF4D-4DA094C1E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49" y="1725554"/>
            <a:ext cx="4394503" cy="2882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13F22-D5B4-9B1F-0937-A8852D62AEF5}"/>
              </a:ext>
            </a:extLst>
          </p:cNvPr>
          <p:cNvSpPr txBox="1"/>
          <p:nvPr/>
        </p:nvSpPr>
        <p:spPr>
          <a:xfrm>
            <a:off x="9691024" y="2582359"/>
            <a:ext cx="238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HoverEffectComponent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CE841-4137-DB3A-5A9C-CCFCC20CE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5" y="1919018"/>
            <a:ext cx="7772400" cy="3340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69B5FA-BE7A-BF21-9B0F-6AEB3A085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745" y="415873"/>
            <a:ext cx="7772400" cy="387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AA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5E9DD-07E4-3270-966C-2B8797B6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1248"/>
            <a:ext cx="7772400" cy="375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115A7D-1B88-2041-DBC7-5C574BDA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99" y="649139"/>
            <a:ext cx="7772400" cy="3559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A3B0AE-9E1C-6C79-37C1-C163B8D4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1277632"/>
            <a:ext cx="7772400" cy="4552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8300C0-477F-C16D-A699-7E009AA8C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398" y="1074058"/>
            <a:ext cx="7772400" cy="4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9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7B7A54D-842E-1D05-CF51-FFB4B80F57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7B7A54D-842E-1D05-CF51-FFB4B80F5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DA9E7EF8-5A76-40E3-56DF-70AFF1FF4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18" y="-338822"/>
            <a:ext cx="3328447" cy="332844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712F7CA-2470-36CC-57EF-ACFE6358E751}"/>
              </a:ext>
            </a:extLst>
          </p:cNvPr>
          <p:cNvGrpSpPr/>
          <p:nvPr/>
        </p:nvGrpSpPr>
        <p:grpSpPr>
          <a:xfrm>
            <a:off x="7784444" y="-17418"/>
            <a:ext cx="4401487" cy="4188630"/>
            <a:chOff x="8848725" y="-17419"/>
            <a:chExt cx="3337206" cy="317581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3CFA4A-69E6-B0C5-A339-4D2CCD55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725" y="136524"/>
              <a:ext cx="3328448" cy="3021876"/>
            </a:xfrm>
            <a:prstGeom prst="rect">
              <a:avLst/>
            </a:prstGeom>
          </p:spPr>
        </p:pic>
        <p:sp>
          <p:nvSpPr>
            <p:cNvPr id="11" name="Graphic 8">
              <a:extLst>
                <a:ext uri="{FF2B5EF4-FFF2-40B4-BE49-F238E27FC236}">
                  <a16:creationId xmlns:a16="http://schemas.microsoft.com/office/drawing/2014/main" id="{67331051-3B76-3C5D-6975-E76EDE354E76}"/>
                </a:ext>
              </a:extLst>
            </p:cNvPr>
            <p:cNvSpPr/>
            <p:nvPr/>
          </p:nvSpPr>
          <p:spPr>
            <a:xfrm>
              <a:off x="9067702" y="-17419"/>
              <a:ext cx="3118229" cy="2316771"/>
            </a:xfrm>
            <a:custGeom>
              <a:avLst/>
              <a:gdLst>
                <a:gd name="connsiteX0" fmla="*/ 0 w 3118229"/>
                <a:gd name="connsiteY0" fmla="*/ 0 h 2316771"/>
                <a:gd name="connsiteX1" fmla="*/ 2294877 w 3118229"/>
                <a:gd name="connsiteY1" fmla="*/ 2316772 h 2316771"/>
                <a:gd name="connsiteX2" fmla="*/ 3118230 w 3118229"/>
                <a:gd name="connsiteY2" fmla="*/ 2159108 h 2316771"/>
                <a:gd name="connsiteX3" fmla="*/ 3118230 w 3118229"/>
                <a:gd name="connsiteY3" fmla="*/ 0 h 2316771"/>
                <a:gd name="connsiteX4" fmla="*/ 0 w 3118229"/>
                <a:gd name="connsiteY4" fmla="*/ 0 h 231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229" h="2316771">
                  <a:moveTo>
                    <a:pt x="0" y="0"/>
                  </a:moveTo>
                  <a:cubicBezTo>
                    <a:pt x="26277" y="1283202"/>
                    <a:pt x="1042330" y="2316772"/>
                    <a:pt x="2294877" y="2316772"/>
                  </a:cubicBezTo>
                  <a:cubicBezTo>
                    <a:pt x="2583927" y="2316772"/>
                    <a:pt x="2864217" y="2259838"/>
                    <a:pt x="3118230" y="2159108"/>
                  </a:cubicBezTo>
                  <a:lnTo>
                    <a:pt x="311823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F7680"/>
                </a:gs>
                <a:gs pos="100000">
                  <a:srgbClr val="F7A68B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7A084-104A-A0EB-D820-E1B61E7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7724" b="27724"/>
          <a:stretch/>
        </p:blipFill>
        <p:spPr bwMode="auto">
          <a:xfrm>
            <a:off x="1000771" y="3429000"/>
            <a:ext cx="2150520" cy="9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3">
            <a:extLst>
              <a:ext uri="{FF2B5EF4-FFF2-40B4-BE49-F238E27FC236}">
                <a16:creationId xmlns:a16="http://schemas.microsoft.com/office/drawing/2014/main" id="{C3836448-96D8-A5F8-EBF3-1A9B34F8A57C}"/>
              </a:ext>
            </a:extLst>
          </p:cNvPr>
          <p:cNvSpPr txBox="1"/>
          <p:nvPr/>
        </p:nvSpPr>
        <p:spPr>
          <a:xfrm>
            <a:off x="798442" y="4519388"/>
            <a:ext cx="514673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300" normalizeH="0" baseline="0" noProof="0" dirty="0" err="1">
                <a:ln>
                  <a:noFill/>
                </a:ln>
                <a:solidFill>
                  <a:srgbClr val="325C7F"/>
                </a:solidFill>
                <a:effectLst/>
                <a:uLnTx/>
                <a:uFillTx/>
                <a:latin typeface="Muli" panose="02000303000000000000" pitchFamily="2" charset="0"/>
                <a:ea typeface="+mn-ea"/>
                <a:cs typeface="+mn-cs"/>
              </a:rPr>
              <a:t>Requisítos</a:t>
            </a:r>
            <a:endParaRPr kumimoji="0" lang="es-ES_tradnl" sz="2400" b="1" i="0" u="none" strike="noStrike" kern="1200" cap="none" spc="300" normalizeH="0" baseline="0" noProof="0" dirty="0">
              <a:ln>
                <a:noFill/>
              </a:ln>
              <a:solidFill>
                <a:srgbClr val="325C7F"/>
              </a:solidFill>
              <a:effectLst/>
              <a:uLnTx/>
              <a:uFillTx/>
              <a:latin typeface="Muli" panose="02000303000000000000" pitchFamily="2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43942-9EE8-CD7E-970F-424899C6A0BE}"/>
              </a:ext>
            </a:extLst>
          </p:cNvPr>
          <p:cNvGrpSpPr/>
          <p:nvPr/>
        </p:nvGrpSpPr>
        <p:grpSpPr>
          <a:xfrm>
            <a:off x="14827" y="-17419"/>
            <a:ext cx="3419706" cy="2316771"/>
            <a:chOff x="14827" y="-17419"/>
            <a:chExt cx="3419706" cy="2316771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E1A83F6D-E8CE-9280-6305-3CCC05AB0B4F}"/>
                </a:ext>
              </a:extLst>
            </p:cNvPr>
            <p:cNvSpPr/>
            <p:nvPr/>
          </p:nvSpPr>
          <p:spPr>
            <a:xfrm flipH="1" flipV="1">
              <a:off x="14827" y="-17419"/>
              <a:ext cx="1785257" cy="1477281"/>
            </a:xfrm>
            <a:prstGeom prst="rtTriangle">
              <a:avLst/>
            </a:prstGeom>
            <a:gradFill>
              <a:gsLst>
                <a:gs pos="0">
                  <a:srgbClr val="435C7D"/>
                </a:gs>
                <a:gs pos="51000">
                  <a:srgbClr val="666B8D"/>
                </a:gs>
                <a:gs pos="100000">
                  <a:srgbClr val="8B6D8E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03E0D9-99C0-5BB4-8002-4DD74FA94DB7}"/>
                </a:ext>
              </a:extLst>
            </p:cNvPr>
            <p:cNvSpPr/>
            <p:nvPr/>
          </p:nvSpPr>
          <p:spPr>
            <a:xfrm>
              <a:off x="1298614" y="163433"/>
              <a:ext cx="2135919" cy="2135919"/>
            </a:xfrm>
            <a:prstGeom prst="ellipse">
              <a:avLst/>
            </a:prstGeom>
            <a:gradFill>
              <a:gsLst>
                <a:gs pos="95495">
                  <a:srgbClr val="EF7680"/>
                </a:gs>
                <a:gs pos="0">
                  <a:srgbClr val="9763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881F46DB-0804-055E-C3AC-AF5BFB3697E7}"/>
              </a:ext>
            </a:extLst>
          </p:cNvPr>
          <p:cNvSpPr txBox="1"/>
          <p:nvPr/>
        </p:nvSpPr>
        <p:spPr>
          <a:xfrm>
            <a:off x="861093" y="5113361"/>
            <a:ext cx="44388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spc="300" dirty="0">
                <a:solidFill>
                  <a:prstClr val="black"/>
                </a:solidFill>
                <a:latin typeface="Biko" panose="02000000000000000000" pitchFamily="2" charset="0"/>
              </a:rPr>
              <a:t>macOS Ventura o superior</a:t>
            </a: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Xcode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15 </a:t>
            </a:r>
            <a:r>
              <a:rPr kumimoji="0" lang="es-ES" sz="1200" b="1" i="0" u="sng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BETA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  (</a:t>
            </a:r>
            <a:r>
              <a:rPr kumimoji="0" lang="es-E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15.0.0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❌)</a:t>
            </a:r>
          </a:p>
        </p:txBody>
      </p:sp>
    </p:spTree>
    <p:extLst>
      <p:ext uri="{BB962C8B-B14F-4D97-AF65-F5344CB8AC3E}">
        <p14:creationId xmlns:p14="http://schemas.microsoft.com/office/powerpoint/2010/main" val="233612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1.  Las dimensiones de los elementos de UI funcionan con el sistema de puntos de la misma manera que en iOS y en iPadOS.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0C562-C3F5-D31D-F2B0-53FA56055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225292"/>
            <a:ext cx="5308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2.  No existe el modo claro o oscuro, el sistema va a adaptar automáticamente los colores dependiendo del entorno.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281AE-1253-80F9-BFCF-0C8CEF23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03" y="3199286"/>
            <a:ext cx="5160440" cy="31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  Tenemos nuevas formas de mostrar nuestra información al usuario. Tres tipos de Escenas.</a:t>
            </a:r>
          </a:p>
        </p:txBody>
      </p:sp>
      <p:pic>
        <p:nvPicPr>
          <p:cNvPr id="1026" name="Picture 2" descr="Building blocks of Spatial computing">
            <a:extLst>
              <a:ext uri="{FF2B5EF4-FFF2-40B4-BE49-F238E27FC236}">
                <a16:creationId xmlns:a16="http://schemas.microsoft.com/office/drawing/2014/main" id="{CC440B68-6DA7-93FB-16BD-1DD061BA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49" y="2890129"/>
            <a:ext cx="8281350" cy="35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3.1  Existen 3 tipos de inmersión para 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0E480-7E8A-3A56-46F5-469B8B4E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9911"/>
            <a:ext cx="7025640" cy="393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4A856-84EB-4AF4-94A7-8642E999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752" y="2449910"/>
            <a:ext cx="3186380" cy="39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gestos… y sus permisos.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FCCD0-E2AA-DA83-B778-0DDB5C43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3361598"/>
            <a:ext cx="5653024" cy="1549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FF3A7-6426-0930-F934-5E130638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2196572"/>
            <a:ext cx="4610109" cy="42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7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3302</TotalTime>
  <Words>550</Words>
  <Application>Microsoft Macintosh PowerPoint</Application>
  <PresentationFormat>Widescreen</PresentationFormat>
  <Paragraphs>126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Biko</vt:lpstr>
      <vt:lpstr>Calibri</vt:lpstr>
      <vt:lpstr>Calibri Light</vt:lpstr>
      <vt:lpstr>Menlo</vt:lpstr>
      <vt:lpstr>Muli</vt:lpstr>
      <vt:lpstr>Muli ExtraLight</vt:lpstr>
      <vt:lpstr>Office Theme</vt:lpstr>
      <vt:lpstr>think-cell Slide</vt:lpstr>
      <vt:lpstr>visionOS</vt:lpstr>
      <vt:lpstr>PowerPoint Presentation</vt:lpstr>
      <vt:lpstr>PowerPoint Presentation</vt:lpstr>
      <vt:lpstr>PowerPoint Presentation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PowerPoint Presentation</vt:lpstr>
      <vt:lpstr>PowerPoint Presentation</vt:lpstr>
      <vt:lpstr>PowerPoint Presentation</vt:lpstr>
      <vt:lpstr>Reality Composer Pro</vt:lpstr>
      <vt:lpstr>Reality Composer Pro</vt:lpstr>
      <vt:lpstr>ECS</vt:lpstr>
      <vt:lpstr>Entity formadas por components, toda entidad tiene transform, pero no todas tienen model, a veces estan creadas por conjunto de entidades hijas</vt:lpstr>
      <vt:lpstr>AA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visionOS</dc:title>
  <dc:creator>Javier Laguna</dc:creator>
  <cp:lastModifiedBy>Javier Laguna</cp:lastModifiedBy>
  <cp:revision>29</cp:revision>
  <dcterms:created xsi:type="dcterms:W3CDTF">2023-10-09T13:58:46Z</dcterms:created>
  <dcterms:modified xsi:type="dcterms:W3CDTF">2023-10-13T13:01:52Z</dcterms:modified>
</cp:coreProperties>
</file>